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318" r:id="rId3"/>
    <p:sldId id="327" r:id="rId4"/>
    <p:sldId id="328" r:id="rId5"/>
    <p:sldId id="283" r:id="rId6"/>
    <p:sldId id="307" r:id="rId7"/>
    <p:sldId id="284" r:id="rId8"/>
    <p:sldId id="316" r:id="rId9"/>
    <p:sldId id="288" r:id="rId10"/>
    <p:sldId id="285" r:id="rId11"/>
    <p:sldId id="322" r:id="rId12"/>
    <p:sldId id="303" r:id="rId13"/>
    <p:sldId id="290" r:id="rId14"/>
    <p:sldId id="3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E6F"/>
    <a:srgbClr val="DD7E3B"/>
    <a:srgbClr val="99460F"/>
    <a:srgbClr val="ED7D31"/>
    <a:srgbClr val="B2B2B2"/>
    <a:srgbClr val="0F6B98"/>
    <a:srgbClr val="0E87BE"/>
    <a:srgbClr val="072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03"/>
    <p:restoredTop sz="96148"/>
  </p:normalViewPr>
  <p:slideViewPr>
    <p:cSldViewPr snapToGrid="0">
      <p:cViewPr varScale="1">
        <p:scale>
          <a:sx n="159" d="100"/>
          <a:sy n="159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11EB-894C-1801-5DD0-F11635A4F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5B604-D6F9-0DFC-55FB-40739BED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2A4CF-B8DA-ABC1-8B68-E98B16FD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DA2-5D15-E4AE-16EC-5686332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BAF9-DDC3-0DEA-B7B9-A3AB73E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33303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EA4C4A-EF27-8246-77F1-A27A8537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6" y="396407"/>
            <a:ext cx="7888703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63485B-9ABD-4FF1-F085-5BD02F98D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775281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42447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495" y="396407"/>
            <a:ext cx="6974304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741072" cy="823912"/>
          </a:xfr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0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423" y="396407"/>
            <a:ext cx="5020376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4FE473-30E5-EB7E-C3DF-18FF2AC7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96407"/>
            <a:ext cx="5529114" cy="722530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88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8855242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9996" y="6356350"/>
            <a:ext cx="2363804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F97311-486A-3B12-5ECA-F707AE35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396407"/>
            <a:ext cx="8218969" cy="72253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76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>
            <a:extLst>
              <a:ext uri="{FF2B5EF4-FFF2-40B4-BE49-F238E27FC236}">
                <a16:creationId xmlns:a16="http://schemas.microsoft.com/office/drawing/2014/main" id="{AD22A338-48F7-BC34-20ED-18F4330191CB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22038"/>
            </a:avLst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492141" cy="823912"/>
          </a:xfrm>
        </p:spPr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972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391862-F205-6870-34A7-B7537C263C3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AE5EC-151C-7ED6-35F8-44031670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FA2AA-4EFB-2707-79CD-B839FCD9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D7EB1-B548-87C4-7F5F-C84D970E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DAC1-A429-A07C-2F67-C47F5E6A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BAD8-7C29-AA76-AB22-0B608DEC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C595-DB48-3B62-6730-67A35C7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8EBE-7FA4-4660-B1DF-02D4D15D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4B0B9-8467-9E2B-5C16-26960C88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A7947-02D7-2D4F-8A56-9676758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222-ADB2-8489-0C42-87CE82A5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0873C-DB6F-4FB7-A036-B059D10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6ADE8-3EA3-AF8F-BE67-13EC9E0BC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F716-4E94-093A-ED5A-D13985BD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663C-F22A-DA19-A6BA-E667E463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88A46-463A-F475-FC87-92C07075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84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721"/>
            <a:ext cx="10515600" cy="4635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193D7-88EC-C27C-29EA-8D5FB79E57E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4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3895-77A5-1F8C-D577-2343BA8C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6B3DC-B47C-EB37-4D97-2B0CFB65E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1C1E-E1A5-DBD9-064C-C57C4EBF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43E7-3F88-0A22-086A-3B875B49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409D-F065-AAD5-5412-29F6BCA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5A78E-92E2-843A-13B9-8846D008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C59B-822B-05E9-251B-B10822C0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4B37-4F02-A7AD-1AA6-F35935C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9B2F-29F3-B70F-C46C-F4600DE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6C0E-1EC3-85A4-1893-DF20599A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0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28"/>
            <a:ext cx="10515600" cy="47309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2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6478C2-4174-ABCE-6F7F-BA7B7495B3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046-AE3B-9AD5-BA71-2849915C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014D-3570-0D42-8041-30758DFF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A159-11C6-3B1F-E5EB-600ACB5F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A5CE-7061-0BFA-D890-D419EA4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D4FD6E-F7EF-AC66-B28E-91F12747979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4786DC-0E6E-15E4-A784-A2D6115B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4ACF4FE-3643-F74D-C314-6374F22E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92F3C35-05E7-559C-CAD3-5C97E7DF5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085563-6A58-AB62-53F0-A09791CDB50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505075"/>
            <a:ext cx="5180028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94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00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23962"/>
            <a:ext cx="5157787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C35F-ACB6-33DD-2587-9D3B56B0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00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8DC8B3-56EC-0433-037F-1BC0408D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9C458D-8217-08E0-F8A1-3BC52D737F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223962"/>
            <a:ext cx="5180028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940BA9-67D6-1295-F38B-22F7D142BDAD}"/>
              </a:ext>
            </a:extLst>
          </p:cNvPr>
          <p:cNvCxnSpPr/>
          <p:nvPr userDrawn="1"/>
        </p:nvCxnSpPr>
        <p:spPr>
          <a:xfrm>
            <a:off x="838200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9FAF4-A361-E1AC-427C-DCEE339CC53E}"/>
              </a:ext>
            </a:extLst>
          </p:cNvPr>
          <p:cNvCxnSpPr/>
          <p:nvPr userDrawn="1"/>
        </p:nvCxnSpPr>
        <p:spPr>
          <a:xfrm>
            <a:off x="6180221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6CDE32-2144-DCEA-301D-3162FC542D3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2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1259DF-632F-0303-22BC-9A919F44E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D217758-3A08-279B-4FD6-63983EBDCF3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9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8B8B0-F7EF-891A-FCCA-F3A739E8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2DBDF-438D-469E-EDCA-52A14795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A57-97EF-ABE7-75EC-2BD6EA464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B6F4-3057-AEA4-756B-ADFD1A06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05FF-C121-B2D1-AE84-4114277D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1" r:id="rId4"/>
    <p:sldLayoutId id="2147483664" r:id="rId5"/>
    <p:sldLayoutId id="2147483652" r:id="rId6"/>
    <p:sldLayoutId id="2147483653" r:id="rId7"/>
    <p:sldLayoutId id="2147483669" r:id="rId8"/>
    <p:sldLayoutId id="2147483665" r:id="rId9"/>
    <p:sldLayoutId id="2147483660" r:id="rId10"/>
    <p:sldLayoutId id="2147483661" r:id="rId11"/>
    <p:sldLayoutId id="2147483662" r:id="rId12"/>
    <p:sldLayoutId id="2147483663" r:id="rId13"/>
    <p:sldLayoutId id="2147483668" r:id="rId14"/>
    <p:sldLayoutId id="2147483654" r:id="rId15"/>
    <p:sldLayoutId id="2147483666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C4E6F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lephant walking in a field&#10;&#10;Description automatically generated">
            <a:extLst>
              <a:ext uri="{FF2B5EF4-FFF2-40B4-BE49-F238E27FC236}">
                <a16:creationId xmlns:a16="http://schemas.microsoft.com/office/drawing/2014/main" id="{6DF6ED64-056A-0814-2498-9A7DBB3C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6" r="9471" b="9714"/>
          <a:stretch/>
        </p:blipFill>
        <p:spPr>
          <a:xfrm>
            <a:off x="0" y="-1"/>
            <a:ext cx="11037346" cy="68510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537DC-6ABA-166C-8A30-056C4BAB3F46}"/>
              </a:ext>
            </a:extLst>
          </p:cNvPr>
          <p:cNvSpPr/>
          <p:nvPr/>
        </p:nvSpPr>
        <p:spPr>
          <a:xfrm>
            <a:off x="0" y="6984"/>
            <a:ext cx="11037346" cy="6851017"/>
          </a:xfrm>
          <a:prstGeom prst="rect">
            <a:avLst/>
          </a:prstGeom>
          <a:gradFill flip="none" rotWithShape="1">
            <a:gsLst>
              <a:gs pos="46000">
                <a:srgbClr val="0F6B98">
                  <a:alpha val="74510"/>
                </a:srgbClr>
              </a:gs>
              <a:gs pos="0">
                <a:srgbClr val="0E87BE">
                  <a:alpha val="35294"/>
                </a:srgbClr>
              </a:gs>
              <a:gs pos="100000">
                <a:srgbClr val="0C4E6F">
                  <a:alpha val="92941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4643A4-1B41-A756-2120-9F4C751B5E36}"/>
              </a:ext>
            </a:extLst>
          </p:cNvPr>
          <p:cNvSpPr txBox="1">
            <a:spLocks/>
          </p:cNvSpPr>
          <p:nvPr/>
        </p:nvSpPr>
        <p:spPr>
          <a:xfrm>
            <a:off x="232145" y="1586413"/>
            <a:ext cx="7772400" cy="1655762"/>
          </a:xfrm>
          <a:prstGeom prst="rect">
            <a:avLst/>
          </a:prstGeom>
        </p:spPr>
        <p:txBody>
          <a:bodyPr/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State of Conservation Technology 2020-2022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4411FB-1714-7C9A-52E3-A345AC073468}"/>
              </a:ext>
            </a:extLst>
          </p:cNvPr>
          <p:cNvSpPr txBox="1">
            <a:spLocks/>
          </p:cNvSpPr>
          <p:nvPr/>
        </p:nvSpPr>
        <p:spPr>
          <a:xfrm>
            <a:off x="232145" y="3602038"/>
            <a:ext cx="10805201" cy="1655762"/>
          </a:xfrm>
          <a:prstGeom prst="rect">
            <a:avLst/>
          </a:prstGeom>
        </p:spPr>
        <p:txBody>
          <a:bodyPr/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Explore insights from our multi-year, global, community-sourced assessment of the state of the field.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9ABFFDE-CA5C-D376-1C7B-381DE5F1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45" y="5746750"/>
            <a:ext cx="5283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16" y="3155182"/>
            <a:ext cx="3592683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From 2020 to 2022, respondents indicated working on the same conservation challenges</a:t>
            </a:r>
            <a:endParaRPr lang="en-US" sz="3200" dirty="0"/>
          </a:p>
          <a:p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CA825-2C4A-1AF7-07EF-1A1C6F888808}"/>
              </a:ext>
            </a:extLst>
          </p:cNvPr>
          <p:cNvGrpSpPr/>
          <p:nvPr/>
        </p:nvGrpSpPr>
        <p:grpSpPr>
          <a:xfrm>
            <a:off x="5104562" y="602522"/>
            <a:ext cx="6571623" cy="523220"/>
            <a:chOff x="5104562" y="652650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67812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5265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Biodiversity monitoring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788AE-48A3-7060-15B0-6C62710A9E5C}"/>
              </a:ext>
            </a:extLst>
          </p:cNvPr>
          <p:cNvGrpSpPr/>
          <p:nvPr/>
        </p:nvGrpSpPr>
        <p:grpSpPr>
          <a:xfrm>
            <a:off x="5104562" y="1620002"/>
            <a:ext cx="6571623" cy="523220"/>
            <a:chOff x="5104562" y="1657485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68295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65748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Species protection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12683-B4FE-67B5-5258-A22557CDA9F6}"/>
              </a:ext>
            </a:extLst>
          </p:cNvPr>
          <p:cNvGrpSpPr/>
          <p:nvPr/>
        </p:nvGrpSpPr>
        <p:grpSpPr>
          <a:xfrm>
            <a:off x="5104562" y="2637482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Protected area mgmt. and planning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7DCC8-5CDF-9BA7-8C21-58A52DB7486F}"/>
              </a:ext>
            </a:extLst>
          </p:cNvPr>
          <p:cNvGrpSpPr/>
          <p:nvPr/>
        </p:nvGrpSpPr>
        <p:grpSpPr>
          <a:xfrm>
            <a:off x="5104562" y="3654962"/>
            <a:ext cx="6571623" cy="523220"/>
            <a:chOff x="5104562" y="3651873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677347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51873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Human-wildlife conflict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73D0CD-9F95-8F35-1556-E2973E194D46}"/>
              </a:ext>
            </a:extLst>
          </p:cNvPr>
          <p:cNvGrpSpPr/>
          <p:nvPr/>
        </p:nvGrpSpPr>
        <p:grpSpPr>
          <a:xfrm>
            <a:off x="5104562" y="4672442"/>
            <a:ext cx="6571623" cy="523220"/>
            <a:chOff x="5104562" y="4647009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67248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4700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Habitat loss or destruction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01A39B-9730-1C8F-3EEC-9B3C16CDACD0}"/>
              </a:ext>
            </a:extLst>
          </p:cNvPr>
          <p:cNvGrpSpPr/>
          <p:nvPr/>
        </p:nvGrpSpPr>
        <p:grpSpPr>
          <a:xfrm>
            <a:off x="5104562" y="5689920"/>
            <a:ext cx="6571623" cy="523220"/>
            <a:chOff x="5104562" y="5641794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672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417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Public education and outreach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282379-9FD0-25F6-2721-E5F5AC34FD2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reasons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EF007-6023-A022-1457-8546B200234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155182"/>
            <a:ext cx="3416219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77B6B-EA38-D865-3F10-4C5E892058F1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Collaboration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61A3B0-BCDA-51D9-0151-6A62395E73B4}"/>
              </a:ext>
            </a:extLst>
          </p:cNvPr>
          <p:cNvGrpSpPr/>
          <p:nvPr/>
        </p:nvGrpSpPr>
        <p:grpSpPr>
          <a:xfrm>
            <a:off x="5104562" y="1689126"/>
            <a:ext cx="6571623" cy="523220"/>
            <a:chOff x="5104562" y="1703194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7286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7031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Accessible tools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8191F-B1AC-104C-81EE-E6DCBC2E16EC}"/>
              </a:ext>
            </a:extLst>
          </p:cNvPr>
          <p:cNvGrpSpPr/>
          <p:nvPr/>
        </p:nvGrpSpPr>
        <p:grpSpPr>
          <a:xfrm>
            <a:off x="5104562" y="2684917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Interoperability of tools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6E49F3-2382-CE8C-6DAD-FBBAA56EC2BC}"/>
              </a:ext>
            </a:extLst>
          </p:cNvPr>
          <p:cNvGrpSpPr/>
          <p:nvPr/>
        </p:nvGrpSpPr>
        <p:grpSpPr>
          <a:xfrm>
            <a:off x="5104562" y="3680708"/>
            <a:ext cx="6571623" cy="523220"/>
            <a:chOff x="5104562" y="3682719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Data analysis scale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08224-36E9-8DF0-C5DD-211AE3043869}"/>
              </a:ext>
            </a:extLst>
          </p:cNvPr>
          <p:cNvGrpSpPr/>
          <p:nvPr/>
        </p:nvGrpSpPr>
        <p:grpSpPr>
          <a:xfrm>
            <a:off x="5104562" y="4676499"/>
            <a:ext cx="6571623" cy="523220"/>
            <a:chOff x="5104562" y="4682530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70800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8253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Local technology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A64-59BA-DC69-E89A-199087FB524F}"/>
              </a:ext>
            </a:extLst>
          </p:cNvPr>
          <p:cNvGrpSpPr/>
          <p:nvPr/>
        </p:nvGrpSpPr>
        <p:grpSpPr>
          <a:xfrm>
            <a:off x="5104562" y="5672292"/>
            <a:ext cx="6571623" cy="523220"/>
            <a:chOff x="5104562" y="5672292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97766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72292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Global data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841B-AA71-C177-098F-DD376FB6948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047C-74D4-4E73-E3B0-4E3A1AC3A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017044"/>
            <a:ext cx="3047251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Online sources are the main source of information for respondents, followed by individuals, partners and tech experts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791E0-EDCC-F570-084B-91E99E256B9F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2787DC-AC75-B8F8-B730-F7442D340A1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EEFA9A-718D-A79B-B571-238CD3429CB2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Online sources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60FE27-683E-84A1-00EB-661CEA8F4C7B}"/>
              </a:ext>
            </a:extLst>
          </p:cNvPr>
          <p:cNvGrpSpPr/>
          <p:nvPr/>
        </p:nvGrpSpPr>
        <p:grpSpPr>
          <a:xfrm>
            <a:off x="5104562" y="1686112"/>
            <a:ext cx="6571623" cy="523220"/>
            <a:chOff x="5104562" y="1687856"/>
            <a:chExt cx="6571623" cy="5232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E3B9F4-4D82-D8FD-48D7-5175281B7462}"/>
                </a:ext>
              </a:extLst>
            </p:cNvPr>
            <p:cNvSpPr/>
            <p:nvPr/>
          </p:nvSpPr>
          <p:spPr>
            <a:xfrm>
              <a:off x="5104562" y="1713330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20AEF-2915-0510-8D44-3A147464D634}"/>
                </a:ext>
              </a:extLst>
            </p:cNvPr>
            <p:cNvSpPr txBox="1"/>
            <p:nvPr/>
          </p:nvSpPr>
          <p:spPr>
            <a:xfrm>
              <a:off x="5710484" y="1687856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Individuals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E76D5-39BE-4D0F-FD1C-9DE55ECDB291}"/>
              </a:ext>
            </a:extLst>
          </p:cNvPr>
          <p:cNvGrpSpPr/>
          <p:nvPr/>
        </p:nvGrpSpPr>
        <p:grpSpPr>
          <a:xfrm>
            <a:off x="5104562" y="2678889"/>
            <a:ext cx="6571623" cy="523220"/>
            <a:chOff x="5104562" y="2682908"/>
            <a:chExt cx="6571623" cy="523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C17010-D76A-2972-EFEA-100743BB26EA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F80AA0-6B5E-CF71-B063-B46C09E61AA6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Partners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09AE1D-E685-0A3E-157C-E6865B8E9C04}"/>
              </a:ext>
            </a:extLst>
          </p:cNvPr>
          <p:cNvGrpSpPr/>
          <p:nvPr/>
        </p:nvGrpSpPr>
        <p:grpSpPr>
          <a:xfrm>
            <a:off x="5104562" y="3671666"/>
            <a:ext cx="6571623" cy="523220"/>
            <a:chOff x="5104562" y="3682719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4A3227-7B69-A4CC-F0B5-7242B9F1FA26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D373B-F188-77D6-5AD8-4B1224500C40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Tech experts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33C9C-2156-9605-2216-FA687F1F57DA}"/>
              </a:ext>
            </a:extLst>
          </p:cNvPr>
          <p:cNvGrpSpPr/>
          <p:nvPr/>
        </p:nvGrpSpPr>
        <p:grpSpPr>
          <a:xfrm>
            <a:off x="5104562" y="4664443"/>
            <a:ext cx="6571623" cy="523220"/>
            <a:chOff x="5104562" y="4672481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3F7A47-4B1E-5541-816D-4E0614532073}"/>
                </a:ext>
              </a:extLst>
            </p:cNvPr>
            <p:cNvSpPr/>
            <p:nvPr/>
          </p:nvSpPr>
          <p:spPr>
            <a:xfrm>
              <a:off x="5104562" y="4697955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0FF0A-6F4A-2D86-58E0-1B0B99FEF948}"/>
                </a:ext>
              </a:extLst>
            </p:cNvPr>
            <p:cNvSpPr txBox="1"/>
            <p:nvPr/>
          </p:nvSpPr>
          <p:spPr>
            <a:xfrm>
              <a:off x="5710484" y="4672481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Academia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DD29B-B600-D811-E5AF-486DBD262D0D}"/>
              </a:ext>
            </a:extLst>
          </p:cNvPr>
          <p:cNvGrpSpPr/>
          <p:nvPr/>
        </p:nvGrpSpPr>
        <p:grpSpPr>
          <a:xfrm>
            <a:off x="5104562" y="5657219"/>
            <a:ext cx="6571623" cy="523220"/>
            <a:chOff x="5104562" y="5657219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7FCFD-F111-D402-A488-0B1B64285324}"/>
                </a:ext>
              </a:extLst>
            </p:cNvPr>
            <p:cNvSpPr/>
            <p:nvPr/>
          </p:nvSpPr>
          <p:spPr>
            <a:xfrm>
              <a:off x="5104562" y="56826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2A4895-7DD5-FA56-9DB1-1C2BF84B6A94}"/>
                </a:ext>
              </a:extLst>
            </p:cNvPr>
            <p:cNvSpPr txBox="1"/>
            <p:nvPr/>
          </p:nvSpPr>
          <p:spPr>
            <a:xfrm>
              <a:off x="5710484" y="56572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Government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6FD79-D79C-DE39-A054-7261C51726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| </a:t>
            </a:r>
            <a:r>
              <a:rPr lang="en-US" sz="3200" dirty="0"/>
              <a:t>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1346690"/>
            <a:ext cx="8080458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Members were </a:t>
            </a:r>
            <a:r>
              <a:rPr lang="en-US" sz="28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1.5x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less likely to  find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 to trainings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US" sz="28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1.5x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less likely to find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 to mentors or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 be constraints as conservation technology end-users.</a:t>
            </a: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marL="228600" marR="514350" algn="l" rtl="0">
              <a:spcBef>
                <a:spcPts val="0"/>
              </a:spcBef>
              <a:spcAft>
                <a:spcPts val="0"/>
              </a:spcAft>
            </a:pP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Members also found it less daunting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conservation and technical resources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they found this </a:t>
            </a:r>
            <a:r>
              <a:rPr lang="en-US" sz="28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1.5x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less likely to be a challenge.</a:t>
            </a: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marL="236538"/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Interestingly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WILDLABS members were </a:t>
            </a:r>
            <a:r>
              <a:rPr lang="en-US" sz="28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2x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more likely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technology and tools sustainably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challenge than non-members. 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ED82B3-CB39-A9F7-5C20-4DBE7BABAF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7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908323" cy="72253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in 2022 | </a:t>
            </a:r>
            <a:r>
              <a:rPr lang="en-US" sz="2800" dirty="0"/>
              <a:t>Proficiency has been increasing in tracking devices, acoustic devices and camera traps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24C19-FAAA-64A1-1E15-5B7DFCEE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7861"/>
            <a:ext cx="9571870" cy="49937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3390E3-4A2D-DDB0-677A-0DFE68F328D0}"/>
              </a:ext>
            </a:extLst>
          </p:cNvPr>
          <p:cNvSpPr/>
          <p:nvPr/>
        </p:nvSpPr>
        <p:spPr>
          <a:xfrm>
            <a:off x="3423698" y="1409645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UPDATE!! (line looks better in </a:t>
            </a:r>
            <a:r>
              <a:rPr lang="en-US" dirty="0" err="1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015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C21F26-2AA3-568C-504C-2BA7E30F7EB6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91EC3C-A392-A0E4-BAEB-6D870E81BA34}"/>
              </a:ext>
            </a:extLst>
          </p:cNvPr>
          <p:cNvCxnSpPr>
            <a:cxnSpLocks/>
            <a:stCxn id="18" idx="6"/>
            <a:endCxn id="34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D7DC6C1F-0FBA-8D44-3A39-C2339AD99B8B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8B0668D-446B-9AAE-7BFC-A56B301AD10E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E7C0FCA-D4A9-9655-8657-BA1BB902072F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21E3FBB-998F-50ED-63F4-630F46D4A743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1C1177B-835B-6ECB-3669-E0AE52D31BEC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79E425E-8B79-055B-0FCE-905AC40BCA86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185CB563-826E-3FF4-43C6-EAD2A137C627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80C085D-681F-4740-899C-6AD3F8201045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459B531-11C2-6FFB-939C-DCCC7AA8E8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2ACB67-9155-F569-D6CD-38076A6BD2C4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FC2E14-5B81-D873-914C-CC9F1D04A06C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914DC2-7CA0-142D-9D3F-6609ED1BB952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275041-5D2A-D083-7623-0A2B83C28D9F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F42E8D-08FB-4F2B-ED04-56C4906B5627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4B938-1855-3D3E-5A1B-B7E3F6FFEC90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2B117-427D-1B81-1EEB-8B3418CB5ACD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16738-50A5-606B-7464-EE7E267B8F2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92B18-77C5-80F3-AB6D-6E0091631F39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42564-1B2E-75A3-7A00-19D4D54CF6E8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A19B8-E56E-041D-EE42-14F4F79645C2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87F-5B1C-3936-E899-F3A97861B31E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4261D2-9BBB-3587-4E38-B848E2064256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00C36-A12A-70E1-689F-245CBCD4DFC8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48B9A1-A442-E681-BAD7-E68F5932145C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3DBB5-6AAF-78B3-5DEA-D16E04A4106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2EE7A-B7D0-6856-CB0F-7517A2546865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3BBB1-EA16-2C53-D24A-A5CF9DC23C8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57BA1-75D4-67DB-BF47-81394CC71D7F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AFE571-5DFD-0AD6-0D2C-FB5DE4A66D57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EAEA6-05B7-47CF-58E8-FA0BA16C9567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AC68D-682E-65AB-8164-D43578E91AE9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F096-8D61-A3AE-846E-BDC61489555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870D07-E335-3971-674E-8C4E88BF1423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F3A540-EB5D-E84D-3344-4A39F3D5FB01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C1988A-78CF-FC8E-C898-65BC58DF66CB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F58AE-0E2E-A9B3-C62B-F94D06BBB33F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784671-2C3C-8413-8DBF-BB8F583C21A1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90EF8D-4739-F772-D7BC-C3E61BAA8D6B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D4DA05-DCCD-78EE-2AF0-B9DE17A22337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921243-9916-C358-64C8-E1E576B12F6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49D88-8721-43FE-EBFB-A3CBE2AD3C1E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AA414F-BC46-3282-210C-A37A7577585F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601CF-8771-463D-FF4E-A52AAC29964B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CF27E-7468-A317-E1DE-4B07442D85E7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56552E-73F0-B8EA-8CCE-5407E9A993B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A6C27B-A5F7-040C-82E8-E185E0483D8E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C696C-2DF9-04D2-7891-D64BF491E84F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869CB0-D9C9-0BA6-B3AD-0B049D22EE2D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29116-44E2-DA2E-8FBF-FBF69BA9749E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0AE5D-DDDC-5511-FDFB-6CADD46A3471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Bioacoustics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1872DE-0332-1992-4D32-F8C6A9E20A5C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A67C39-F8EF-6307-05D3-F05132D03C1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F3BB18-3107-4944-313E-FD3A43329B4C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technologies 2020</a:t>
            </a:r>
          </a:p>
        </p:txBody>
      </p:sp>
    </p:spTree>
    <p:extLst>
      <p:ext uri="{BB962C8B-B14F-4D97-AF65-F5344CB8AC3E}">
        <p14:creationId xmlns:p14="http://schemas.microsoft.com/office/powerpoint/2010/main" val="324675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technologies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D87110-078C-C1CB-CC07-D5CC0F019BF7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449996-AEFB-89E1-5AD9-B44123B36DE3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CE0C6C-2E84-E28A-C4FA-342472065920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5E286-FC29-B108-7082-3D4B9C3E3B14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BB4EE2-0A6C-EE9D-9CF2-F647FFDA52E2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63B2590-3FAD-F5C9-2EB1-A639FEA88594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556030-BFF9-2CF6-283D-04CBF532557C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0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+mj-lt"/>
                <a:cs typeface="Sanskrit Text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GIS/remote sensing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CE4A4A-0263-DA3B-4E21-20BDA9ED16D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324725-A651-933F-50F3-601B2986C484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BCEE2C-BD52-EDAA-B714-6DCFF23EF38C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D4D54A-FA73-793E-2024-8C9C613F95D9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51C04F-4D96-8D43-5B81-E6F02EFAF5FF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0B86D6-EFC8-47EE-6722-F963704D1D7E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AFF708-528D-3668-28CF-FF0F310AAB00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5325D9-B8FC-FE3B-C0E1-E84BDBB5996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E6ED41-DDD5-5DC3-B0F1-188709319A40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1F49355-E0C5-3DA8-4C8E-4C945188F92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413DD0-53A7-6B15-13B1-FF5409506155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85BF26-6DF7-EA3A-3A41-E6BD473BFE56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B58D2B-6D4F-18A0-9EE6-C7FCCEB35B7A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808DD5-497D-35A5-97B4-DCE9B8E0835A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B32ACD-FF1A-06A2-68CB-C86AF2F1505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AD480D-BF77-AB18-DEAB-3EDA92B84A03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567CF54-0A3E-1590-5331-3B34A0A6FFC5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87593-2FEE-03BA-02AE-36C2EF1A4694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9A6128-220A-5856-422D-75E520D7B62C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E7DFB1-E52C-DE98-04FC-F25734535E6E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2D0574F-F70B-5154-EAA3-315C49208BD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9A667D-7CA2-1A00-0934-87F4CA560F78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7E5D29-2432-97D0-D2BC-CD2691785973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CBF067-EA12-8C26-CB10-FA43020D6C13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F0D4A46-51A7-C750-31F9-378E1A067A3A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BED02-45CE-96AA-5593-317557468DF1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DBA1DA-F3B0-74E1-BD11-037AD91A800D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847FD-CBCD-5585-2568-4CDB38D333C5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D2EED0-BDB4-8BD3-E8CE-2D2346F9F3AB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B1043-5CA1-6852-8765-0B5BE189559A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</a:rPr>
              <a:t>GIS/remote sensing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ADAD75-0EC7-7E07-0792-2B880FEEC1B5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0CAE8C-99AC-45B3-D914-B8FF29CF38B5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0DB4B7-FA07-35F1-C3F1-70BFCE3772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21C20E-178C-7E1C-97B4-F93E1D535FA9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70B73E-FDFF-0E8A-E584-89DA9AEDB8E8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2B4F49-5414-35B6-2C79-C1F8C492910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C153D16-AE0A-1DB4-CE79-4B9E22BC0F33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cxnSp>
        <p:nvCxnSpPr>
          <p:cNvPr id="110" name="Straight Connector 48">
            <a:extLst>
              <a:ext uri="{FF2B5EF4-FFF2-40B4-BE49-F238E27FC236}">
                <a16:creationId xmlns:a16="http://schemas.microsoft.com/office/drawing/2014/main" id="{87486BF8-F04B-5234-5944-04CCC9067448}"/>
              </a:ext>
            </a:extLst>
          </p:cNvPr>
          <p:cNvCxnSpPr>
            <a:cxnSpLocks/>
            <a:stCxn id="70" idx="6"/>
            <a:endCxn id="88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B54955F-5B92-270C-E308-704CD52496AD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832A4E-6C9F-DE42-7A70-47AD8B06A60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2B13D8-7E8E-6E8D-0892-4A589B91D940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44E4F1-E39E-EEC7-90C6-2E3FD29CEF11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4FD8D8-F5FA-6FE1-8B7D-D3428F790EF0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37CBF1-CCA7-9C16-5984-ECB8784D0B2D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343CB-2813-9770-75AA-5F719243BAB9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8CD164E-BCB9-58E6-32C2-7C1BACB586F0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4F63D3D-EA1A-0A8E-B7EE-59495D9368A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A8607BF-C636-1A95-3ECE-869456481DC1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4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| </a:t>
            </a:r>
            <a:r>
              <a:rPr lang="en-US" sz="2800" dirty="0"/>
              <a:t>Current performance of technologies compared to future potential, 2020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C6FF26-17D4-1752-4EF2-29A79F762BAA}"/>
              </a:ext>
            </a:extLst>
          </p:cNvPr>
          <p:cNvCxnSpPr>
            <a:cxnSpLocks/>
            <a:stCxn id="83" idx="6"/>
            <a:endCxn id="105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DB806E-E76C-6FA5-30C4-032852F22146}"/>
              </a:ext>
            </a:extLst>
          </p:cNvPr>
          <p:cNvCxnSpPr>
            <a:cxnSpLocks/>
            <a:stCxn id="95" idx="6"/>
            <a:endCxn id="111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D2BC8036-2F06-B6EE-D1A8-03E73AA3CACD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E84D357-E789-1F61-26D9-74B275AC3A96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EB13330-05E0-55B7-D2CA-2F6D9535D9C0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BF058FA-8E53-FE1E-8C0F-53ECD1E77535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A8130B4-493B-E8D4-D8F7-1D830EBB83E5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81BCF94-A502-1E49-6745-658CF255BE28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64575A-1616-A314-C7AB-391A3D51EABB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1101EEA-E0B7-071A-97B2-29BCA4FA881A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570F56E-06D9-B98F-C115-CEA2BD0909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58FF4A-7B1B-612D-E20F-3821C3046121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62FCFC-A0C8-5EE4-955A-A6B67CB60AA1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EC0715-0E8D-A1DD-9896-4F5F51D68164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6EA8C36-1212-F88E-46E1-4189C18F42C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869E6D9-4300-78FD-D7FF-D6B7B8E27CF1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16C68-58C9-27A7-1E63-A41F6715D459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5968C0-D091-3C8E-BB53-B62517D48BD8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2312AC-7040-9597-46A5-31D9319F850F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E69CAF-C1A1-7FC2-FFA9-04AECA03586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7DD103-0F1D-F214-2F38-4F4D908BBAA3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9147F4-BCB1-A044-5E48-F23638FCB3F7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6CD1B8-1D0A-4D72-F1CB-421422E5A139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CA64312-EE6A-5F70-7C2A-AB3EC211222C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1AEBCC-4197-3684-7112-E0C0DDEBBF37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15E0E9-0E70-1419-BB63-05C3EF28B5D9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689578-0D07-8128-7946-893736B99AC4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8181FC4-3F46-5B6A-3619-EB58723BE009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330B95-F608-16E8-1546-722248743E0A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C641372-3541-8884-BE02-B242CBC9F14E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9A53C1A-1E43-599D-5A54-9609E43E2BE3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D5E6C2-977C-2EA5-3FF4-313B9316B07F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26932E-A4CB-A493-9C30-6B84E277767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586470-180F-5F41-4DD2-E24728035061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C2C4FA5-0290-B8E8-F969-78CA9FB13EC7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7B0D944-A06C-31F2-FD43-39B81376896E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04FAC1A-FDAF-21B6-9021-94B26AC0EE07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B2941E-D515-292F-5E5A-1E17E168E1DD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32251EF-DA96-B39F-4A79-29F55B85FD09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2E4769D-7586-3D4A-EF75-4F9641B865A1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E00723-81DE-E8EE-AE8F-71FA7F6F462D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0205CB0-B1B9-701B-2FAD-38CB4C202AB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30ADD4-8D32-963B-585D-0A71A6BE3AC1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8BDDB76-6CF1-D0FC-52F0-F6A64F33CB89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2CBB530-31F2-FEBF-6B54-72F41C592E5F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015AEE-F0B0-98C9-56B7-4A7B4A4090FE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C2C1FE0-3DC6-EAE3-9441-22661688E9FC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168198-8373-A484-C457-42E0A4DBB648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FEAA2D-34E8-97B9-8946-DB166D52C23B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F2385A-EFBC-64D1-C706-7F86BB7363E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42AE6F3-C952-553D-FB42-F20D923918D8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ED3700-7265-91E5-7960-732B30FA5205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Bioacoustics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6BCDAF-7519-B0D1-DFA9-A234F52270A5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841FF6-A56A-F9F8-34B9-B70B9D638205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93B221-70BE-B687-3AEA-E51B6CCAE868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386679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| </a:t>
            </a:r>
            <a:r>
              <a:rPr lang="en-US" sz="2800" dirty="0"/>
              <a:t>Current performance of technologies compared to future potential, 2022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4E2C4C-B47D-69B4-16C1-9AAD52F53CC6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0A5B7-6BD5-E7CC-69F7-39206FDCED20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1F6390-8BFA-5065-1789-EB09A26BFDB5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AAC277-70A0-7942-910B-A0B587D3C94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403EB2-CD1A-7381-A7AB-B04260CB3719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0CC6B3-2776-6D64-769A-0C3BE9CD3AD5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BF686-C4DF-CD6A-BAFE-9D2238FA75F4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0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+mj-lt"/>
                <a:cs typeface="Sanskrit Text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GIS/remote sensing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600A13-5226-7B5D-A67F-80CD95F2FE9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1A9609-6123-9E09-E205-8F22C320B20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814ED6-4809-FE6D-0C30-36439AEC1BB6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38D3D-3B8C-D0DA-1DAC-C1C03C9C730C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CCA2C3-B487-C533-B46A-85B7F884F646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764F08-22D6-58A7-1E76-D85D9FACF7AB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D1933A-0062-62AE-7FD7-8A039E1E3CDC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7073C2-DF57-CF93-E2C1-6327D4FA157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BBCF40-4A15-736B-5AAB-14BEA60E9CE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68A2BAC-8168-B821-7EF3-816203F468E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00F4A89-2367-CDBC-940D-C5CA6D971CF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8885A1-ADAB-51A5-129C-D40BF1CDA1AD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649EF-C38E-3728-976F-0B111D013159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ED7D1D-FE6F-DF0D-B0F3-FC45348B3422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CE3318-7C52-185E-1BD9-BC07FC971547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0A9C336-701D-E327-2640-141533F2897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4E3F5E0-8F7B-AAB2-050E-9E522F59910B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719977-8736-7ED8-828D-2A297AC115E2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712700-F2AF-9F5A-8231-1AAD3CEF73A3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7D7CDC-B54A-8284-5F59-A6F8F13F7D46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C68AFF9-6160-6B6D-63E5-58EFE416E40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EBEC2B3-000B-73AE-C4FA-67097974A0D7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CF90BAA-E111-6845-F198-B3E5DF7A304F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CCBAC78-8B6A-0EC0-8771-74915618C362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70D6D00-F9F9-3089-2AD1-41DDCD4BBD3B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BDC5726-21CC-11CE-1E5B-5C28B4265E22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6AC82D-3E11-542C-A674-843EC7058B38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72B6D9-6EC3-0F2E-2F10-E38AC5BB865A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2CB72-4B0D-A551-DE82-35501E80575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0C7B9B4-AEBC-431C-6F8E-1B80CEAEB425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</a:rPr>
              <a:t>GIS/remote sensing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DC80D-4628-BE18-0D36-73E5E4D5D1C3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0B244-8888-C51F-F587-7CFBAFC2DD1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62652D-6723-9B46-58E2-B77A001DED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2816D1-2A67-1979-055C-4F2429A02FF8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9FC6BB-A7F3-4447-2991-132B7036A35E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AB3B78-F450-C50F-F097-785477C3414C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F59386A-58B4-F902-7FF3-7BF0AB106520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cxnSp>
        <p:nvCxnSpPr>
          <p:cNvPr id="102" name="Straight Connector 48">
            <a:extLst>
              <a:ext uri="{FF2B5EF4-FFF2-40B4-BE49-F238E27FC236}">
                <a16:creationId xmlns:a16="http://schemas.microsoft.com/office/drawing/2014/main" id="{43F96787-927D-98A0-EDEC-296390454075}"/>
              </a:ext>
            </a:extLst>
          </p:cNvPr>
          <p:cNvCxnSpPr>
            <a:cxnSpLocks/>
            <a:stCxn id="68" idx="6"/>
            <a:endCxn id="86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>
            <a:extLst>
              <a:ext uri="{FF2B5EF4-FFF2-40B4-BE49-F238E27FC236}">
                <a16:creationId xmlns:a16="http://schemas.microsoft.com/office/drawing/2014/main" id="{3E753480-4A9A-3C54-C0DD-1EFCCDF7D78C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3D9C2FEF-0DEB-EB73-487D-CB1106CF01B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FF22CA34-0A95-F561-9874-62B77B81C167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843E8D8-6C0E-3580-04FE-E4E83BBCEA53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A2CEA096-2611-EE13-941E-DF904222BB7A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ED1A636-6C70-BAE0-8C61-25F8B8F78396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31F342F-980A-A773-6629-DF814892605B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B85568-A1C0-D1B4-F9DF-AFDE95D48C3A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AEEB122-FCEF-F2BA-7D46-B81AC161715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8D14C97C-0A13-C1AC-3BE6-7F9EE359502B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Challenges | </a:t>
            </a:r>
            <a:r>
              <a:rPr lang="en-US" sz="2800" dirty="0"/>
              <a:t>Funding remains the main challenge, but duplication of efforts is on a potentially decreasing trend</a:t>
            </a:r>
          </a:p>
        </p:txBody>
      </p:sp>
      <p:pic>
        <p:nvPicPr>
          <p:cNvPr id="24" name="Content Placeholder 23" descr="A graph of 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6827086-1416-6262-0F42-298D2B038703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2"/>
          <a:stretch>
            <a:fillRect/>
          </a:stretch>
        </p:blipFill>
        <p:spPr>
          <a:xfrm>
            <a:off x="5982784" y="1685213"/>
            <a:ext cx="5229733" cy="4776380"/>
          </a:xfrm>
        </p:spPr>
      </p:pic>
      <p:pic>
        <p:nvPicPr>
          <p:cNvPr id="21" name="Content Placeholder 20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14802C0-6118-4982-E9C5-00961296C2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2949" y="1685213"/>
            <a:ext cx="5024644" cy="477638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458B13-53A9-0DF8-B04A-585AA1696183}"/>
              </a:ext>
            </a:extLst>
          </p:cNvPr>
          <p:cNvSpPr txBox="1"/>
          <p:nvPr/>
        </p:nvSpPr>
        <p:spPr>
          <a:xfrm>
            <a:off x="2809045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32%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797E7-4486-2445-0F61-EDA9DCB175E8}"/>
              </a:ext>
            </a:extLst>
          </p:cNvPr>
          <p:cNvSpPr txBox="1"/>
          <p:nvPr/>
        </p:nvSpPr>
        <p:spPr>
          <a:xfrm>
            <a:off x="2656071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0B4FFD-1178-14EA-5EF3-57AFC222CF11}"/>
              </a:ext>
            </a:extLst>
          </p:cNvPr>
          <p:cNvSpPr txBox="1"/>
          <p:nvPr/>
        </p:nvSpPr>
        <p:spPr>
          <a:xfrm>
            <a:off x="2543965" y="296134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C30C8-C177-6DCB-9ACB-525B84BB0C5A}"/>
              </a:ext>
            </a:extLst>
          </p:cNvPr>
          <p:cNvSpPr txBox="1"/>
          <p:nvPr/>
        </p:nvSpPr>
        <p:spPr>
          <a:xfrm>
            <a:off x="3486909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066E4F-38E1-F766-CF11-C0926AFEF8C6}"/>
              </a:ext>
            </a:extLst>
          </p:cNvPr>
          <p:cNvSpPr txBox="1"/>
          <p:nvPr/>
        </p:nvSpPr>
        <p:spPr>
          <a:xfrm>
            <a:off x="3131262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CC7B0F-1F1C-5772-EDB1-678D63F61B97}"/>
              </a:ext>
            </a:extLst>
          </p:cNvPr>
          <p:cNvSpPr txBox="1"/>
          <p:nvPr/>
        </p:nvSpPr>
        <p:spPr>
          <a:xfrm>
            <a:off x="2866182" y="296134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548CF2-CA3A-E3A0-9BF1-BAAE0309F907}"/>
              </a:ext>
            </a:extLst>
          </p:cNvPr>
          <p:cNvSpPr txBox="1"/>
          <p:nvPr/>
        </p:nvSpPr>
        <p:spPr>
          <a:xfrm>
            <a:off x="3319028" y="296134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6B5DA-DDCD-144F-AF43-CB056EEE0CAE}"/>
              </a:ext>
            </a:extLst>
          </p:cNvPr>
          <p:cNvSpPr txBox="1"/>
          <p:nvPr/>
        </p:nvSpPr>
        <p:spPr>
          <a:xfrm>
            <a:off x="3618942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B50FA-5C86-FE29-5E97-1D290AB4C244}"/>
              </a:ext>
            </a:extLst>
          </p:cNvPr>
          <p:cNvSpPr txBox="1"/>
          <p:nvPr/>
        </p:nvSpPr>
        <p:spPr>
          <a:xfrm>
            <a:off x="3896212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9579B1-3EFF-D9D0-05AE-57128E12FBC2}"/>
              </a:ext>
            </a:extLst>
          </p:cNvPr>
          <p:cNvSpPr txBox="1"/>
          <p:nvPr/>
        </p:nvSpPr>
        <p:spPr>
          <a:xfrm>
            <a:off x="8652668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BB2058-5AF4-7019-88B6-1B329E3A9812}"/>
              </a:ext>
            </a:extLst>
          </p:cNvPr>
          <p:cNvSpPr txBox="1"/>
          <p:nvPr/>
        </p:nvSpPr>
        <p:spPr>
          <a:xfrm>
            <a:off x="8248078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E5CC5-F05C-9F07-CC80-FD45987ACC1F}"/>
              </a:ext>
            </a:extLst>
          </p:cNvPr>
          <p:cNvSpPr txBox="1"/>
          <p:nvPr/>
        </p:nvSpPr>
        <p:spPr>
          <a:xfrm>
            <a:off x="8248079" y="287768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8AB4B-B251-0CAA-0711-2EDE33887973}"/>
              </a:ext>
            </a:extLst>
          </p:cNvPr>
          <p:cNvSpPr txBox="1"/>
          <p:nvPr/>
        </p:nvSpPr>
        <p:spPr>
          <a:xfrm>
            <a:off x="9382955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CAE13A-C7B8-953F-5835-A832AFFF1C6E}"/>
              </a:ext>
            </a:extLst>
          </p:cNvPr>
          <p:cNvSpPr txBox="1"/>
          <p:nvPr/>
        </p:nvSpPr>
        <p:spPr>
          <a:xfrm>
            <a:off x="8597650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92EE34-763B-0BF8-E649-D04CA5364AF9}"/>
              </a:ext>
            </a:extLst>
          </p:cNvPr>
          <p:cNvSpPr txBox="1"/>
          <p:nvPr/>
        </p:nvSpPr>
        <p:spPr>
          <a:xfrm>
            <a:off x="8570296" y="287768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17F77B-F9C8-85CE-585C-D24F441FA6A3}"/>
              </a:ext>
            </a:extLst>
          </p:cNvPr>
          <p:cNvSpPr txBox="1"/>
          <p:nvPr/>
        </p:nvSpPr>
        <p:spPr>
          <a:xfrm>
            <a:off x="9023142" y="2877680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61278-EAD8-18F3-578D-E961E4996F53}"/>
              </a:ext>
            </a:extLst>
          </p:cNvPr>
          <p:cNvSpPr txBox="1"/>
          <p:nvPr/>
        </p:nvSpPr>
        <p:spPr>
          <a:xfrm>
            <a:off x="9043320" y="2491077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17%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A2D665-619D-BDD9-01F2-68E7FEE8F885}"/>
              </a:ext>
            </a:extLst>
          </p:cNvPr>
          <p:cNvSpPr txBox="1"/>
          <p:nvPr/>
        </p:nvSpPr>
        <p:spPr>
          <a:xfrm>
            <a:off x="9783206" y="2055648"/>
            <a:ext cx="53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12%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E5E6CA-667F-0511-B931-A3FE8D6F5DEC}"/>
              </a:ext>
            </a:extLst>
          </p:cNvPr>
          <p:cNvSpPr/>
          <p:nvPr/>
        </p:nvSpPr>
        <p:spPr>
          <a:xfrm>
            <a:off x="3423698" y="1409645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UPDATE!!</a:t>
            </a:r>
          </a:p>
        </p:txBody>
      </p:sp>
    </p:spTree>
    <p:extLst>
      <p:ext uri="{BB962C8B-B14F-4D97-AF65-F5344CB8AC3E}">
        <p14:creationId xmlns:p14="http://schemas.microsoft.com/office/powerpoint/2010/main" val="219108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Challenges | </a:t>
            </a:r>
            <a:r>
              <a:rPr lang="en-US" sz="2800" dirty="0"/>
              <a:t>Developing location and gender the most indicative contributing factor to rating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B38C1-AFDE-4675-F85E-27C92B98EB7E}"/>
              </a:ext>
            </a:extLst>
          </p:cNvPr>
          <p:cNvSpPr txBox="1"/>
          <p:nvPr/>
        </p:nvSpPr>
        <p:spPr>
          <a:xfrm>
            <a:off x="4180523" y="1213008"/>
            <a:ext cx="7713949" cy="44319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Developing country residents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were 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1.5x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more likely to find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maintenance costs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2.5x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more likely to find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upfront costs, access to training, advice, mentoring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more likely to find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local access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 suppliers and technology a critical user constraint.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228600" marR="514350" rtl="0">
              <a:spcBef>
                <a:spcPts val="0"/>
              </a:spcBef>
              <a:spcAft>
                <a:spcPts val="0"/>
              </a:spcAft>
            </a:pP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Developing country residents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were also more likely to find certain developer constraints as critical: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3.5x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sourcing supplies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sites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2.5x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seed funding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228600" marR="514350" rtl="0">
              <a:spcBef>
                <a:spcPts val="0"/>
              </a:spcBef>
              <a:spcAft>
                <a:spcPts val="0"/>
              </a:spcAft>
            </a:pP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Female developers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were also more likely to face constraints: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2x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user data concerns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 2.5x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continued funding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data access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US" sz="2400" b="1" i="0" u="none" strike="noStrike" dirty="0">
                <a:solidFill>
                  <a:srgbClr val="EC7823"/>
                </a:solidFill>
                <a:effectLst/>
                <a:latin typeface="Open Sans" panose="020B0606030504020204" pitchFamily="34" charset="0"/>
              </a:rPr>
              <a:t>3.5x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sites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C2884D-4917-2B6E-BC45-9D1A3E624FA8}"/>
              </a:ext>
            </a:extLst>
          </p:cNvPr>
          <p:cNvSpPr/>
          <p:nvPr/>
        </p:nvSpPr>
        <p:spPr>
          <a:xfrm>
            <a:off x="3423698" y="1409645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UPDATE!!</a:t>
            </a:r>
          </a:p>
        </p:txBody>
      </p:sp>
    </p:spTree>
    <p:extLst>
      <p:ext uri="{BB962C8B-B14F-4D97-AF65-F5344CB8AC3E}">
        <p14:creationId xmlns:p14="http://schemas.microsoft.com/office/powerpoint/2010/main" val="149368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Opportunities | </a:t>
            </a:r>
            <a:r>
              <a:rPr lang="en-US" sz="2800" dirty="0"/>
              <a:t>People are becoming more optimistic over the years</a:t>
            </a:r>
          </a:p>
        </p:txBody>
      </p:sp>
      <p:pic>
        <p:nvPicPr>
          <p:cNvPr id="6" name="Content Placeholder 8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6C410420-8494-A40B-14A9-7FE82065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24" y="1561560"/>
            <a:ext cx="9377177" cy="5102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B8272C-5571-D74A-F74A-DEA9DB994387}"/>
              </a:ext>
            </a:extLst>
          </p:cNvPr>
          <p:cNvSpPr/>
          <p:nvPr/>
        </p:nvSpPr>
        <p:spPr>
          <a:xfrm>
            <a:off x="3423698" y="1409645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UPDATE!!</a:t>
            </a:r>
          </a:p>
        </p:txBody>
      </p:sp>
    </p:spTree>
    <p:extLst>
      <p:ext uri="{BB962C8B-B14F-4D97-AF65-F5344CB8AC3E}">
        <p14:creationId xmlns:p14="http://schemas.microsoft.com/office/powerpoint/2010/main" val="204926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25775</TotalTime>
  <Words>817</Words>
  <Application>Microsoft Macintosh PowerPoint</Application>
  <PresentationFormat>Widescreen</PresentationFormat>
  <Paragraphs>273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Helvetica</vt:lpstr>
      <vt:lpstr>Open Sans</vt:lpstr>
      <vt:lpstr>Wingdings</vt:lpstr>
      <vt:lpstr>Office Theme</vt:lpstr>
      <vt:lpstr>PowerPoint Presentation</vt:lpstr>
      <vt:lpstr>Technology in 2022 | Proficiency has been increasing in tracking devices, acoustic devices and camera traps</vt:lpstr>
      <vt:lpstr>PowerPoint Presentation</vt:lpstr>
      <vt:lpstr>PowerPoint Presentation</vt:lpstr>
      <vt:lpstr>Technology | Current performance of technologies compared to future potential, 2020</vt:lpstr>
      <vt:lpstr>Technology | Current performance of technologies compared to future potential, 2022</vt:lpstr>
      <vt:lpstr>Challenges | Funding remains the main challenge, but duplication of efforts is on a potentially decreasing trend</vt:lpstr>
      <vt:lpstr>PowerPoint Presentation</vt:lpstr>
      <vt:lpstr>Opportunities | People are becoming more optimistic over the years</vt:lpstr>
      <vt:lpstr>PowerPoint Presentation</vt:lpstr>
      <vt:lpstr>Increasing accessibility and the quickly evolving nature of the field are the main reasons for optimism for most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Fanni Várhelyi</dc:creator>
  <cp:lastModifiedBy>Fanni Várhelyi</cp:lastModifiedBy>
  <cp:revision>20</cp:revision>
  <dcterms:created xsi:type="dcterms:W3CDTF">2023-07-10T18:04:09Z</dcterms:created>
  <dcterms:modified xsi:type="dcterms:W3CDTF">2023-08-11T15:23:00Z</dcterms:modified>
</cp:coreProperties>
</file>